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5" r:id="rId4"/>
    <p:sldId id="262" r:id="rId5"/>
    <p:sldId id="288" r:id="rId6"/>
    <p:sldId id="287" r:id="rId7"/>
    <p:sldId id="264" r:id="rId8"/>
    <p:sldId id="276" r:id="rId9"/>
    <p:sldId id="280" r:id="rId10"/>
    <p:sldId id="277" r:id="rId11"/>
    <p:sldId id="278" r:id="rId12"/>
    <p:sldId id="263" r:id="rId13"/>
    <p:sldId id="282" r:id="rId14"/>
    <p:sldId id="286" r:id="rId15"/>
    <p:sldId id="289" r:id="rId16"/>
    <p:sldId id="290" r:id="rId17"/>
    <p:sldId id="265" r:id="rId18"/>
    <p:sldId id="292" r:id="rId19"/>
    <p:sldId id="293" r:id="rId20"/>
    <p:sldId id="294" r:id="rId21"/>
    <p:sldId id="291" r:id="rId22"/>
    <p:sldId id="296" r:id="rId23"/>
    <p:sldId id="281" r:id="rId24"/>
    <p:sldId id="283" r:id="rId25"/>
    <p:sldId id="284" r:id="rId26"/>
    <p:sldId id="274" r:id="rId27"/>
  </p:sldIdLst>
  <p:sldSz cx="9144000" cy="6858000" type="screen4x3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Małgorzata" initials="FM" lastIdx="0" clrIdx="0">
    <p:extLst>
      <p:ext uri="{19B8F6BF-5375-455C-9EA6-DF929625EA0E}">
        <p15:presenceInfo xmlns:p15="http://schemas.microsoft.com/office/powerpoint/2012/main" userId="S-1-5-21-2155898229-2154701957-786971327-1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6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091" cy="497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156" y="0"/>
            <a:ext cx="2951091" cy="497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E1C4-3B51-4730-ADE1-A0CCAC6E0A12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41842"/>
            <a:ext cx="2951091" cy="497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156" y="9441842"/>
            <a:ext cx="2951091" cy="497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01AA7-1E88-4E13-8A76-C80E27309E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40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7F5560-CFDB-4380-AA8A-C5EB758A3D65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FEBFE5-2457-4FDA-B8CC-CC872042C8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61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BFE5-2457-4FDA-B8CC-CC872042C8D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03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EBFE5-2457-4FDA-B8CC-CC872042C8D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42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75C9E0E-9F28-4A9D-ACAD-E52A29709DBC}" type="datetimeFigureOut">
              <a:rPr lang="pl-PL" smtClean="0"/>
              <a:t>20.12.2019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FEF878-F48A-4831-A1B6-CD798758BA21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920880" cy="2595025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Zespół transportu medycznego</a:t>
            </a: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7848872" cy="1144632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Omówienie wstępnych założeń organizacyjnych </a:t>
            </a:r>
            <a:b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merytorycznych</a:t>
            </a: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Znalezione obrazy dla zapytania transport medyczny"/>
          <p:cNvSpPr>
            <a:spLocks noChangeAspect="1" noChangeArrowheads="1"/>
          </p:cNvSpPr>
          <p:nvPr/>
        </p:nvSpPr>
        <p:spPr bwMode="auto">
          <a:xfrm>
            <a:off x="155575" y="-2651125"/>
            <a:ext cx="53816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1335596" y="6268190"/>
            <a:ext cx="640080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Katowice, 23 grudnia 2019 </a:t>
            </a:r>
            <a:r>
              <a:rPr lang="pl-PL" sz="19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1" y="651272"/>
            <a:ext cx="2159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1340768"/>
            <a:ext cx="8860894" cy="482611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GOTOWOŚĆ – warunki </a:t>
            </a:r>
            <a:r>
              <a:rPr lang="pl-PL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organizacyjno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techniczne pozwalające na wykorzystanie zasobów kadrowych oraz niezbędnego sprzętu i wyposażenia pozostających w dyspozycji do udzielania świadczeń w ciągu doby </a:t>
            </a:r>
          </a:p>
          <a:p>
            <a:pPr>
              <a:lnSpc>
                <a:spcPct val="160000"/>
              </a:lnSpc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OBSZAR DZIAŁANIA – określony w ogłoszeniu o postępowaniu w sprawie zawarcia umowy o udzielanie świadczeń opieki zdrowotnej o którym mowa w art. 139 ust. 2 </a:t>
            </a:r>
            <a:r>
              <a:rPr lang="pl-PL" sz="16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uośoz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spójny terytorialnie obszar funkcjonowania wyjazdowego zespołu sanitarnego typu N lub zespołu transportu medycznego, z którego przyjmowane i realizowane są zlecenia wyjazdu </a:t>
            </a:r>
          </a:p>
          <a:p>
            <a:pPr>
              <a:lnSpc>
                <a:spcPct val="160000"/>
              </a:lnSpc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MIEJSCE WYCZEKIWANIA – zlokalizowane w obszarze działania, miejsce stacjonowania wyjazdowego zespołu sanitarnego typu N lub miejsce stacjonowania zespołu transportu medycznego, w którym zespół oczekuje na zadysponowanie do wyjazdu </a:t>
            </a:r>
            <a:endParaRPr lang="pl-PL" sz="14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>
              <a:lnSpc>
                <a:spcPct val="160000"/>
              </a:lnSpc>
              <a:buNone/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RYCZAŁT – uśredniona kwota przeznaczona na sfinansowanie świadczeń wyjazdowego zespołu sanitarnego typu „N” lub zespołu transportu medycznego w ramach gotowości do wykonywania świadczeń w ciągu doby  </a:t>
            </a:r>
          </a:p>
          <a:p>
            <a:pPr marL="45720" indent="0">
              <a:lnSpc>
                <a:spcPct val="160000"/>
              </a:lnSpc>
              <a:buNone/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ZLECAJĄCY TRANSPORT – świadczeniodawca realizujący świadczenia gwarantowane z zakresu leczenia szpitalnego, </a:t>
            </a:r>
            <a:b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 zlecenie którego zespół transportu medycznego lub wyjazdowy zespół sanitarny typu „N” realizuje świadczenia opieki zdrowotnej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7" y="260648"/>
            <a:ext cx="7770399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Zarządzenie Nr 157/2019/DSM Prezesa NFZ z dnia 20 listopada 2019 r.                w sprawie określania warunków zawierania i realizacji umów o udzielanie świadczeń opieki zdrowotnej w rodzaju pomoc doraźna i transport sanitarny</a:t>
            </a:r>
            <a:r>
              <a:rPr 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6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371428"/>
            <a:ext cx="8685592" cy="579545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Przedmiot postępowania </a:t>
            </a:r>
          </a:p>
          <a:p>
            <a:pPr marL="45720" indent="0" algn="ctr">
              <a:lnSpc>
                <a:spcPct val="150000"/>
              </a:lnSpc>
              <a:buNone/>
            </a:pPr>
            <a:endParaRPr lang="pl-PL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anose="02020603050405020304" pitchFamily="18" charset="-78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 świadczeniodawcy, ubiegającego się o zawarcie z Funduszem umowy o udzielanie świadczeń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opieki zdrowotnej (w rodzaju pomoc doraźna i transport sanitarny w zakresie świadczenia udzielane przez zespół transportu medycznego) będących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przedmiotem postępowania, zawiera informację o miejscu stacjonowania zespołów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wraz z przyporządkowaniem specjalności komórek organizacyjnych zakładu leczniczego (VIII część), zarejestrowanych zgodnie z przepisami rozporządzenia ministra właściwego do spraw zdrowia w sprawie systemu resortowych kodów identyfikacyjnych oraz szczegółowego sposobu ich nadawania, wydanego na podstawie art. 105 ust. 5 </a:t>
            </a:r>
            <a:r>
              <a:rPr lang="pl-P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ustawy z dnia 15 kwietnia 2011 r. o działalności </a:t>
            </a:r>
            <a:r>
              <a:rPr lang="pl-PL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leczniczej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   dla zespołu transportu medycznego –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9250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pl-PL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systemu resortowych kodów identyfikacyjnych - 9250 - </a:t>
            </a:r>
            <a:r>
              <a:rPr lang="pl-PL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zespół transportu medycznego – świadczenia zdrowotne udzielane w specjalistycznym środku </a:t>
            </a:r>
            <a:r>
              <a:rPr lang="pl-PL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transportu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pl-P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Postępowanie ma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celu wyłonienie świadczeniodawcy do realizacji świadczeń na obszarze: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1)    województwa;</a:t>
            </a:r>
            <a:b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2)    więcej niż jednego powiatu;</a:t>
            </a:r>
            <a:b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3)    powiatu.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600" dirty="0" smtClean="0"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06888" y="37142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476672"/>
            <a:ext cx="8613584" cy="569021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sz="16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Clr>
                <a:srgbClr val="FF8600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Szczegółowe warunki umowy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ctr">
              <a:buClr>
                <a:srgbClr val="FF8600"/>
              </a:buClr>
              <a:buNone/>
            </a:pPr>
            <a:endParaRPr lang="pl-PL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ZTM udziela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świadczeń opieki zdrowotnej świadczeniobiorcy w przypadku konieczności transportu sanitarnego między świadczeniodawcami realizującymi świadczenia gwarantowane z zakresu leczenia szpitalnego, w stanach chorobowych określonych w rozporządzeniu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 opieki zdrowotnej realizowane przez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ZTM udzielane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przy użyciu środka transportu sanitarnego </a:t>
            </a:r>
            <a:r>
              <a:rPr lang="pl-PL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typu B lub C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spełniającego cechy techniczne i jakościowe określone w Polskich Normach przenoszących europejskie normy zharmonizowane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l-PL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Umowa o udzielanie świadczeń opieki zdrowotnej w zakresie ZTM nie obejmuje obowiązku zapewnienia transportu sanitarnego któremu podlegają świadczeniodawcy realizujący świadczenia opieki zdrowotnej w innych rodzajach świadczeń (w ramach kompleksowości udzielania świadczeń). </a:t>
            </a:r>
          </a:p>
          <a:p>
            <a:pPr>
              <a:lnSpc>
                <a:spcPct val="150000"/>
              </a:lnSpc>
            </a:pPr>
            <a:endParaRPr lang="pl-PL" sz="1400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400" dirty="0">
              <a:solidFill>
                <a:schemeClr val="bg1"/>
              </a:solidFill>
              <a:ea typeface="Times New Roman"/>
              <a:cs typeface="Times New Roman" panose="02020603050405020304" pitchFamily="18" charset="0"/>
            </a:endParaRPr>
          </a:p>
          <a:p>
            <a:pPr marL="45720" lvl="0" indent="0" algn="ctr">
              <a:lnSpc>
                <a:spcPct val="150000"/>
              </a:lnSpc>
              <a:buClr>
                <a:srgbClr val="FF8600"/>
              </a:buClr>
              <a:buNone/>
            </a:pPr>
            <a:endParaRPr lang="pl-PL" sz="1400" dirty="0" smtClean="0">
              <a:solidFill>
                <a:srgbClr val="00B0F0"/>
              </a:solidFill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404664"/>
            <a:ext cx="8325552" cy="5537385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pl-PL" sz="16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Clr>
                <a:srgbClr val="FF8600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Szczegółowe warunki umowy cd.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</a:rPr>
              <a:t>Świadczeniodawca przyjmuje i realizuje w pierwszej kolejności zgłoszenia z obszaru działania, który jest przez niego obsługiwany, z uwzględnieniem stopnia pilności wpływających zgłoszeń dotyczących transportu medycznego, wynikającego ze stanu zdrowia pacjenta</a:t>
            </a:r>
            <a:endParaRPr lang="pl-PL" sz="1600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</a:rPr>
              <a:t>Świadczeniodawca </a:t>
            </a:r>
            <a:r>
              <a:rPr lang="pl-PL" sz="1600" dirty="0">
                <a:solidFill>
                  <a:schemeClr val="bg1"/>
                </a:solidFill>
              </a:rPr>
              <a:t>realizujący umowę o udzielanie świadczeń opieki zdrowotnej w zakresie: świadczenia udzielane przez </a:t>
            </a:r>
            <a:r>
              <a:rPr lang="pl-PL" sz="1600" dirty="0" smtClean="0">
                <a:solidFill>
                  <a:schemeClr val="bg1"/>
                </a:solidFill>
              </a:rPr>
              <a:t>ZTM, zobowiązany </a:t>
            </a:r>
            <a:r>
              <a:rPr lang="pl-PL" sz="1600" dirty="0">
                <a:solidFill>
                  <a:schemeClr val="bg1"/>
                </a:solidFill>
              </a:rPr>
              <a:t>jest do współpracy ze świadczeniodawcami realizującymi takie umowy </a:t>
            </a: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>
                <a:solidFill>
                  <a:schemeClr val="bg1"/>
                </a:solidFill>
              </a:rPr>
              <a:t>pozostałych obszarach działania, w sytuacji konieczności realizacji niezwłocznego transportu pacjenta. </a:t>
            </a:r>
            <a:endParaRPr lang="pl-PL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</a:rPr>
              <a:t>ZTM realizuje </a:t>
            </a:r>
            <a:r>
              <a:rPr lang="pl-PL" sz="1600" dirty="0">
                <a:solidFill>
                  <a:schemeClr val="bg1"/>
                </a:solidFill>
              </a:rPr>
              <a:t>transport pacjenta do miejsca wskazanego przez zlecającego </a:t>
            </a:r>
            <a:r>
              <a:rPr lang="pl-PL" sz="1600" dirty="0" smtClean="0">
                <a:solidFill>
                  <a:schemeClr val="bg1"/>
                </a:solidFill>
              </a:rPr>
              <a:t>transport.</a:t>
            </a: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600" dirty="0" smtClean="0">
                <a:solidFill>
                  <a:schemeClr val="bg1"/>
                </a:solidFill>
              </a:rPr>
              <a:t>Świadczeniodawca </a:t>
            </a:r>
            <a:r>
              <a:rPr lang="pl-PL" sz="1600" dirty="0">
                <a:solidFill>
                  <a:schemeClr val="bg1"/>
                </a:solidFill>
              </a:rPr>
              <a:t>obowiązany jest do zapewnienia łączności umożliwiającej przyjmowanie informacji o zleceniach wyjazdu oraz kontakt z </a:t>
            </a:r>
            <a:r>
              <a:rPr lang="pl-PL" sz="1600" dirty="0" smtClean="0">
                <a:solidFill>
                  <a:schemeClr val="bg1"/>
                </a:solidFill>
              </a:rPr>
              <a:t>ZTM.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7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404664"/>
            <a:ext cx="8325552" cy="5537385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pl-PL" sz="16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Clr>
                <a:srgbClr val="FF8600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Szczegółowe warunki umowy cd.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</a:rPr>
              <a:t>Świadczeniodawca realizujący świadczenia w zakresie ZTM, zobowiązany jest do określenia zasad organizacji przyjmowania zgłoszeń na transport zespołem transportu medycznego oraz do poinformowania o tych zasadach świadczeniodawców realizujących świadczenia gwarantowane z zakresu leczenia szpitalnego na terenie obsługiwanego przez niego obszaru działania oraz właściwego oddziału Funduszu.</a:t>
            </a: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</a:rPr>
              <a:t>Świadczeniodawca </a:t>
            </a:r>
            <a:r>
              <a:rPr lang="pl-PL" sz="1600" dirty="0">
                <a:solidFill>
                  <a:schemeClr val="bg1"/>
                </a:solidFill>
              </a:rPr>
              <a:t>udzielający świadczeń zgodnie z przedmiotem umowy zapewnia gotowość do udzielania świadczeń utrzymując w miejscu wyczekiwania, w dyspozycji obsadę kadrową, specjalistyczny środek transportu sanitarnego wraz z niezbędnymi elementami wyposażenia w sprzęt i aparaturę medyczną, zestaw leków i wyrobów medycznych, zgodnie z wymaganiami określonymi w rozporządzeniu oraz w rozporządzeniu kryterialnym.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404664"/>
            <a:ext cx="8325552" cy="5537385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pl-PL" sz="16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Clr>
                <a:srgbClr val="FF8600"/>
              </a:buClr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Szczegółowe warunki umowy cd.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</a:rPr>
              <a:t>Świadczeniodawca, realizujący świadczenia udzielane przez zespół transportu medycznego, obowiązany jest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do </a:t>
            </a:r>
            <a:r>
              <a:rPr lang="pl-PL" sz="1600" dirty="0">
                <a:solidFill>
                  <a:schemeClr val="bg1"/>
                </a:solidFill>
              </a:rPr>
              <a:t>prowadzenia wykazu zleceń na transport, w formie papierowej lub </a:t>
            </a:r>
            <a:r>
              <a:rPr lang="pl-PL" sz="1600" dirty="0" smtClean="0">
                <a:solidFill>
                  <a:schemeClr val="bg1"/>
                </a:solidFill>
              </a:rPr>
              <a:t>elektronicznej, który </a:t>
            </a:r>
            <a:r>
              <a:rPr lang="pl-PL" sz="1600" dirty="0">
                <a:solidFill>
                  <a:schemeClr val="bg1"/>
                </a:solidFill>
              </a:rPr>
              <a:t>zawiera w szczególności</a:t>
            </a:r>
            <a:r>
              <a:rPr lang="pl-PL" sz="1600" dirty="0" smtClean="0">
                <a:solidFill>
                  <a:schemeClr val="bg1"/>
                </a:solidFill>
              </a:rPr>
              <a:t>: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534988" indent="-2667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 smtClean="0">
                <a:solidFill>
                  <a:schemeClr val="bg1"/>
                </a:solidFill>
              </a:rPr>
              <a:t>dane </a:t>
            </a:r>
            <a:r>
              <a:rPr lang="pl-PL" sz="1600" dirty="0">
                <a:solidFill>
                  <a:schemeClr val="bg1"/>
                </a:solidFill>
              </a:rPr>
              <a:t>osobowe świadczeniobiorcy: imię, nazwisko, numer PESEL, a w przypadku jego braku serię i numer dokumentu potwierdzającego tożsamość;</a:t>
            </a:r>
          </a:p>
          <a:p>
            <a:pPr marL="534988" indent="-2667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 smtClean="0">
                <a:solidFill>
                  <a:schemeClr val="bg1"/>
                </a:solidFill>
              </a:rPr>
              <a:t>dane </a:t>
            </a:r>
            <a:r>
              <a:rPr lang="pl-PL" sz="1600" dirty="0">
                <a:solidFill>
                  <a:schemeClr val="bg1"/>
                </a:solidFill>
              </a:rPr>
              <a:t>zlecającego transport (nazwę i adres szpitala, oddział);</a:t>
            </a:r>
          </a:p>
          <a:p>
            <a:pPr marL="534988" indent="-2667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 smtClean="0">
                <a:solidFill>
                  <a:schemeClr val="bg1"/>
                </a:solidFill>
              </a:rPr>
              <a:t>dane </a:t>
            </a:r>
            <a:r>
              <a:rPr lang="pl-PL" sz="1600" dirty="0">
                <a:solidFill>
                  <a:schemeClr val="bg1"/>
                </a:solidFill>
              </a:rPr>
              <a:t>dotyczące zlecenia na transport: datę i godzinę przyjęcia lub odmowy przyjęcia zlecenia, docelowe miejsce transportu (nazwę i adres szpitala) i przyczynę transportu;</a:t>
            </a:r>
          </a:p>
          <a:p>
            <a:pPr marL="534988" indent="-266700">
              <a:lnSpc>
                <a:spcPct val="150000"/>
              </a:lnSpc>
              <a:buFont typeface="+mj-lt"/>
              <a:buAutoNum type="arabicParenR"/>
            </a:pPr>
            <a:r>
              <a:rPr lang="pl-PL" sz="1600" dirty="0" smtClean="0">
                <a:solidFill>
                  <a:schemeClr val="bg1"/>
                </a:solidFill>
              </a:rPr>
              <a:t>datę </a:t>
            </a:r>
            <a:r>
              <a:rPr lang="pl-PL" sz="1600" dirty="0">
                <a:solidFill>
                  <a:schemeClr val="bg1"/>
                </a:solidFill>
              </a:rPr>
              <a:t>i godzinę rozpoczęcia i zakończenia transportu.</a:t>
            </a:r>
          </a:p>
          <a:p>
            <a:pPr>
              <a:lnSpc>
                <a:spcPct val="150000"/>
              </a:lnSpc>
            </a:pPr>
            <a:endParaRPr lang="pl-PL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</a:rPr>
              <a:t>Świadczeniodawca </a:t>
            </a:r>
            <a:r>
              <a:rPr lang="pl-PL" sz="1600" dirty="0">
                <a:solidFill>
                  <a:schemeClr val="bg1"/>
                </a:solidFill>
              </a:rPr>
              <a:t>obowiązany jest do prowadzenia dokumentacji medycznej świadczeniobiorców, którym udzielane są świadczenia opieki zdrowotnej, zgodnie </a:t>
            </a:r>
            <a:r>
              <a:rPr lang="pl-PL" sz="1600" dirty="0" smtClean="0">
                <a:solidFill>
                  <a:schemeClr val="bg1"/>
                </a:solidFill>
              </a:rPr>
              <a:t>z zarządzeniem</a:t>
            </a:r>
            <a:r>
              <a:rPr lang="pl-PL" sz="1600" dirty="0">
                <a:solidFill>
                  <a:schemeClr val="bg1"/>
                </a:solidFill>
              </a:rPr>
              <a:t> Prezesa NFZ </a:t>
            </a:r>
            <a:r>
              <a:rPr lang="pl-PL" sz="1600" dirty="0" smtClean="0">
                <a:solidFill>
                  <a:schemeClr val="bg1"/>
                </a:solidFill>
              </a:rPr>
              <a:t>Nr </a:t>
            </a:r>
            <a:r>
              <a:rPr lang="pl-PL" sz="1600" dirty="0">
                <a:solidFill>
                  <a:schemeClr val="bg1"/>
                </a:solidFill>
              </a:rPr>
              <a:t>157/2019/DSM </a:t>
            </a:r>
            <a:r>
              <a:rPr lang="pl-PL" sz="1600" dirty="0" smtClean="0">
                <a:solidFill>
                  <a:schemeClr val="bg1"/>
                </a:solidFill>
              </a:rPr>
              <a:t>oraz </a:t>
            </a:r>
            <a:r>
              <a:rPr lang="pl-PL" sz="1600" dirty="0">
                <a:solidFill>
                  <a:schemeClr val="bg1"/>
                </a:solidFill>
              </a:rPr>
              <a:t>określonej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>
                <a:solidFill>
                  <a:schemeClr val="bg1"/>
                </a:solidFill>
              </a:rPr>
              <a:t>odrębnych przepisach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</a:rPr>
              <a:t>W ramach prowadzonej dokumentacji medycznej wprowadza się do stosowania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b="1" i="1" dirty="0">
                <a:solidFill>
                  <a:srgbClr val="FF0000"/>
                </a:solidFill>
              </a:rPr>
              <a:t>Kartę pracy zespołu transportu medycznego </a:t>
            </a:r>
            <a:r>
              <a:rPr lang="pl-PL" sz="1600" dirty="0">
                <a:solidFill>
                  <a:schemeClr val="bg1"/>
                </a:solidFill>
              </a:rPr>
              <a:t>według wzoru:</a:t>
            </a:r>
          </a:p>
          <a:p>
            <a:pPr>
              <a:lnSpc>
                <a:spcPct val="150000"/>
              </a:lnSpc>
            </a:pPr>
            <a:endParaRPr lang="pl-PL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l-PL" sz="1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l-PL" sz="1600" dirty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404664"/>
            <a:ext cx="8325552" cy="55373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sz="16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601" y="208852"/>
            <a:ext cx="4245710" cy="58702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3311" y="208852"/>
            <a:ext cx="4107867" cy="587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1311028"/>
            <a:ext cx="8860894" cy="4855858"/>
          </a:xfrm>
        </p:spPr>
        <p:txBody>
          <a:bodyPr>
            <a:normAutofit/>
          </a:bodyPr>
          <a:lstStyle/>
          <a:p>
            <a:pPr marL="45720" indent="0">
              <a:lnSpc>
                <a:spcPct val="170000"/>
              </a:lnSpc>
              <a:buNone/>
            </a:pPr>
            <a:r>
              <a:rPr lang="pl-PL" sz="1500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Kryteria wyboru ofert:</a:t>
            </a:r>
          </a:p>
          <a:p>
            <a:pPr marL="45720" indent="0">
              <a:lnSpc>
                <a:spcPct val="170000"/>
              </a:lnSpc>
              <a:buNone/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8620" indent="-342900">
              <a:lnSpc>
                <a:spcPct val="170000"/>
              </a:lnSpc>
              <a:buAutoNum type="arabicPeriod"/>
            </a:pPr>
            <a:endParaRPr lang="pl-PL" sz="1300" dirty="0" smtClean="0">
              <a:solidFill>
                <a:schemeClr val="bg1"/>
              </a:solidFill>
              <a:cs typeface="Andalus" panose="02020603050405020304" pitchFamily="18" charset="-78"/>
            </a:endParaRPr>
          </a:p>
          <a:p>
            <a:pPr marL="45720" lvl="0" indent="0" algn="ctr">
              <a:lnSpc>
                <a:spcPct val="170000"/>
              </a:lnSpc>
              <a:buClr>
                <a:srgbClr val="FF8600"/>
              </a:buClr>
              <a:buNone/>
            </a:pPr>
            <a:endParaRPr lang="pl-PL" sz="1300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anose="02020603050405020304" pitchFamily="18" charset="-78"/>
              </a:rPr>
              <a:t>Rozporządzenie Ministra Zdrowia zmieniające rozporządzenie w sprawie szczegółowych kryteriów wyboru ofert w postępowaniu w sprawie zawarcia umów o udzielanie świadczeń opieki zdrowotnej (Dz.U. z 2019 r. poz. 832)</a:t>
            </a:r>
            <a:endParaRPr lang="pl-PL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dalus" panose="02020603050405020304" pitchFamily="18" charset="-78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80" y="2082842"/>
            <a:ext cx="8916925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1311028"/>
            <a:ext cx="8860894" cy="4855858"/>
          </a:xfrm>
        </p:spPr>
        <p:txBody>
          <a:bodyPr>
            <a:normAutofit/>
          </a:bodyPr>
          <a:lstStyle/>
          <a:p>
            <a:pPr marL="45720" indent="0">
              <a:lnSpc>
                <a:spcPct val="170000"/>
              </a:lnSpc>
              <a:buNone/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8620" indent="-342900">
              <a:lnSpc>
                <a:spcPct val="170000"/>
              </a:lnSpc>
              <a:buAutoNum type="arabicPeriod"/>
            </a:pPr>
            <a:endParaRPr lang="pl-PL" sz="1300" dirty="0" smtClean="0">
              <a:solidFill>
                <a:schemeClr val="bg1"/>
              </a:solidFill>
              <a:cs typeface="Andalus" panose="02020603050405020304" pitchFamily="18" charset="-78"/>
            </a:endParaRPr>
          </a:p>
          <a:p>
            <a:pPr marL="45720" lvl="0" indent="0" algn="ctr">
              <a:lnSpc>
                <a:spcPct val="170000"/>
              </a:lnSpc>
              <a:buClr>
                <a:srgbClr val="FF8600"/>
              </a:buClr>
              <a:buNone/>
            </a:pPr>
            <a:endParaRPr lang="pl-PL" sz="1300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anose="02020603050405020304" pitchFamily="18" charset="-78"/>
              </a:rPr>
              <a:t>Rozporządzenie Ministra Zdrowia zmieniające rozporządzenie w sprawie szczegółowych kryteriów wyboru ofert w postępowaniu w sprawie zawarcia umów o udzielanie świadczeń opieki zdrowotnej (Dz.U. z 2019 r. poz. 832)</a:t>
            </a:r>
            <a:endParaRPr lang="pl-PL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dalus" panose="02020603050405020304" pitchFamily="18" charset="-78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70" y="1483244"/>
            <a:ext cx="8909736" cy="43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1311028"/>
            <a:ext cx="8860894" cy="4855858"/>
          </a:xfrm>
        </p:spPr>
        <p:txBody>
          <a:bodyPr>
            <a:normAutofit/>
          </a:bodyPr>
          <a:lstStyle/>
          <a:p>
            <a:pPr marL="45720" indent="0">
              <a:lnSpc>
                <a:spcPct val="170000"/>
              </a:lnSpc>
              <a:buNone/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8620" indent="-342900">
              <a:lnSpc>
                <a:spcPct val="170000"/>
              </a:lnSpc>
              <a:buAutoNum type="arabicPeriod"/>
            </a:pPr>
            <a:endParaRPr lang="pl-PL" sz="1300" dirty="0" smtClean="0">
              <a:solidFill>
                <a:schemeClr val="bg1"/>
              </a:solidFill>
              <a:cs typeface="Andalus" panose="02020603050405020304" pitchFamily="18" charset="-78"/>
            </a:endParaRPr>
          </a:p>
          <a:p>
            <a:pPr marL="45720" lvl="0" indent="0" algn="ctr">
              <a:lnSpc>
                <a:spcPct val="170000"/>
              </a:lnSpc>
              <a:buClr>
                <a:srgbClr val="FF8600"/>
              </a:buClr>
              <a:buNone/>
            </a:pPr>
            <a:endParaRPr lang="pl-PL" sz="1300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anose="02020603050405020304" pitchFamily="18" charset="-78"/>
              </a:rPr>
              <a:t>Rozporządzenie Ministra Zdrowia zmieniające rozporządzenie w sprawie szczegółowych kryteriów wyboru ofert w postępowaniu w sprawie zawarcia umów o udzielanie świadczeń opieki zdrowotnej (Dz.U. z 2019 r. poz. 832)</a:t>
            </a:r>
            <a:endParaRPr lang="pl-PL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dalus" panose="02020603050405020304" pitchFamily="18" charset="-78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36" y="1292271"/>
            <a:ext cx="8916925" cy="465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481" y="1421027"/>
            <a:ext cx="8860894" cy="485585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pl-PL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" indent="0">
              <a:buNone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 marL="45720" indent="0">
              <a:buNone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Ministra Zdrowia z dnia 15 lutego 2019 r. zmieniające rozporządzenie w sprawie świadczeń gwarantowanych z zakresu leczenia szpitalnego (Dz. U. z 2019 r. poz. 401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wprowadzono nowe świadczenie gwarantowane tj. zespół transportu medycznego</a:t>
            </a:r>
          </a:p>
          <a:p>
            <a:pPr marL="45720" indent="0">
              <a:buNone/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 marL="45720" indent="0">
              <a:buNone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Zarządzenie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157/2019/DSM Prezesa NFZ z dnia 20 listopada 2019 r. w sprawie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określenia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warunków zawierania i realizacji umów o udzielanie świadczeń opieki zdrowotnej w rodzaju pomoc doraźna i transport sanitarny </a:t>
            </a:r>
          </a:p>
          <a:p>
            <a:pPr marL="45720" indent="0">
              <a:buNone/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</a:p>
          <a:p>
            <a:pPr marL="45720" indent="0">
              <a:buNone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9 kwietnia 2019 r. zmieniające rozporządzenie </a:t>
            </a:r>
            <a:b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szczegółowych kryteriów oceny ofert w postępowaniu w sprawie zawarcia umów </a:t>
            </a:r>
            <a:b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udzielanie świadczeń opieki zdrowotnej  (Dz.U. z 2019 r. poz. 832)</a:t>
            </a:r>
            <a:r>
              <a:rPr lang="pl-PL" sz="16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l-PL" sz="16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l-PL" sz="1600" i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" indent="0" algn="ctr">
              <a:buNone/>
            </a:pPr>
            <a:endParaRPr lang="pl-PL" sz="1800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434859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Główne akty prawne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79" y="5983886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3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1311028"/>
            <a:ext cx="8860894" cy="4855858"/>
          </a:xfrm>
        </p:spPr>
        <p:txBody>
          <a:bodyPr>
            <a:normAutofit/>
          </a:bodyPr>
          <a:lstStyle/>
          <a:p>
            <a:pPr marL="45720" indent="0">
              <a:lnSpc>
                <a:spcPct val="170000"/>
              </a:lnSpc>
              <a:buNone/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8620" indent="-342900">
              <a:lnSpc>
                <a:spcPct val="170000"/>
              </a:lnSpc>
              <a:buAutoNum type="arabicPeriod"/>
            </a:pPr>
            <a:endParaRPr lang="pl-PL" sz="1300" dirty="0" smtClean="0">
              <a:solidFill>
                <a:schemeClr val="bg1"/>
              </a:solidFill>
              <a:cs typeface="Andalus" panose="02020603050405020304" pitchFamily="18" charset="-78"/>
            </a:endParaRPr>
          </a:p>
          <a:p>
            <a:pPr marL="45720" lvl="0" indent="0" algn="ctr">
              <a:lnSpc>
                <a:spcPct val="170000"/>
              </a:lnSpc>
              <a:buClr>
                <a:srgbClr val="FF8600"/>
              </a:buClr>
              <a:buNone/>
            </a:pPr>
            <a:endParaRPr lang="pl-PL" sz="1300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anose="02020603050405020304" pitchFamily="18" charset="-78"/>
              </a:rPr>
              <a:t>Rozporządzenie Ministra Zdrowia zmieniające rozporządzenie w sprawie szczegółowych kryteriów wyboru ofert w postępowaniu w sprawie zawarcia umów o udzielanie świadczeń opieki zdrowotnej (Dz.U. z 2019 r. poz. 832)</a:t>
            </a:r>
            <a:endParaRPr lang="pl-PL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dalus" panose="02020603050405020304" pitchFamily="18" charset="-78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305" y="1243263"/>
            <a:ext cx="7130365" cy="4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5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1311028"/>
            <a:ext cx="8860894" cy="4855858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70000"/>
              </a:lnSpc>
              <a:buNone/>
            </a:pPr>
            <a:r>
              <a:rPr lang="pl-PL" sz="1500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Kryteria wyboru ofert:</a:t>
            </a:r>
          </a:p>
          <a:p>
            <a:pPr marL="45720" indent="0">
              <a:lnSpc>
                <a:spcPct val="170000"/>
              </a:lnSpc>
              <a:buNone/>
            </a:pP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I. Jakość </a:t>
            </a:r>
            <a:endParaRPr lang="pl-PL" sz="1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Personel: </a:t>
            </a:r>
            <a:r>
              <a:rPr lang="pl-PL" sz="1300" dirty="0" smtClean="0">
                <a:solidFill>
                  <a:schemeClr val="bg1"/>
                </a:solidFill>
              </a:rPr>
              <a:t>Liczba </a:t>
            </a:r>
            <a:r>
              <a:rPr lang="pl-PL" sz="1300" dirty="0">
                <a:solidFill>
                  <a:schemeClr val="bg1"/>
                </a:solidFill>
              </a:rPr>
              <a:t>osób uprawnionych do </a:t>
            </a:r>
            <a:r>
              <a:rPr lang="pl-PL" sz="1300" dirty="0" smtClean="0">
                <a:solidFill>
                  <a:schemeClr val="bg1"/>
                </a:solidFill>
              </a:rPr>
              <a:t>wykonywania medycznych </a:t>
            </a:r>
            <a:r>
              <a:rPr lang="pl-PL" sz="1300" dirty="0">
                <a:solidFill>
                  <a:schemeClr val="bg1"/>
                </a:solidFill>
              </a:rPr>
              <a:t>czynności ratunkowych w </a:t>
            </a:r>
            <a:r>
              <a:rPr lang="pl-PL" sz="1300" dirty="0" smtClean="0">
                <a:solidFill>
                  <a:schemeClr val="bg1"/>
                </a:solidFill>
              </a:rPr>
              <a:t>liczbie nie </a:t>
            </a:r>
            <a:r>
              <a:rPr lang="pl-PL" sz="1300" dirty="0">
                <a:solidFill>
                  <a:schemeClr val="bg1"/>
                </a:solidFill>
              </a:rPr>
              <a:t>mniejszej niż dwie, w tym ratownik </a:t>
            </a:r>
            <a:r>
              <a:rPr lang="pl-PL" sz="1300" dirty="0" smtClean="0">
                <a:solidFill>
                  <a:schemeClr val="bg1"/>
                </a:solidFill>
              </a:rPr>
              <a:t>medyczny z </a:t>
            </a:r>
            <a:r>
              <a:rPr lang="pl-PL" sz="1300" dirty="0">
                <a:solidFill>
                  <a:schemeClr val="bg1"/>
                </a:solidFill>
              </a:rPr>
              <a:t>co najmniej 3-letnim stażem </a:t>
            </a:r>
            <a:r>
              <a:rPr lang="pl-PL" sz="1300" dirty="0" smtClean="0">
                <a:solidFill>
                  <a:schemeClr val="bg1"/>
                </a:solidFill>
              </a:rPr>
              <a:t>pracy w </a:t>
            </a:r>
            <a:r>
              <a:rPr lang="pl-PL" sz="1300" dirty="0">
                <a:solidFill>
                  <a:schemeClr val="bg1"/>
                </a:solidFill>
              </a:rPr>
              <a:t>zespole ratownictwa medycznego, </a:t>
            </a:r>
            <a:r>
              <a:rPr lang="pl-PL" sz="1300" dirty="0" smtClean="0">
                <a:solidFill>
                  <a:schemeClr val="bg1"/>
                </a:solidFill>
              </a:rPr>
              <a:t>lotniczym zespole </a:t>
            </a:r>
            <a:r>
              <a:rPr lang="pl-PL" sz="1300" dirty="0">
                <a:solidFill>
                  <a:schemeClr val="bg1"/>
                </a:solidFill>
              </a:rPr>
              <a:t>ratownictwa medycznego </a:t>
            </a:r>
            <a:r>
              <a:rPr lang="pl-PL" sz="1300" dirty="0" smtClean="0">
                <a:solidFill>
                  <a:schemeClr val="bg1"/>
                </a:solidFill>
              </a:rPr>
              <a:t>lub szpitalnym </a:t>
            </a:r>
            <a:r>
              <a:rPr lang="pl-PL" sz="1300" dirty="0">
                <a:solidFill>
                  <a:schemeClr val="bg1"/>
                </a:solidFill>
              </a:rPr>
              <a:t>oddziale ratunkowym lub </a:t>
            </a:r>
            <a:r>
              <a:rPr lang="pl-PL" sz="1300" dirty="0" smtClean="0">
                <a:solidFill>
                  <a:schemeClr val="bg1"/>
                </a:solidFill>
              </a:rPr>
              <a:t>pielęgniarka posiadająca </a:t>
            </a:r>
            <a:r>
              <a:rPr lang="pl-PL" sz="1300" dirty="0">
                <a:solidFill>
                  <a:schemeClr val="bg1"/>
                </a:solidFill>
              </a:rPr>
              <a:t>tytuł specjalisty, lub </a:t>
            </a:r>
            <a:r>
              <a:rPr lang="pl-PL" sz="1300" dirty="0" smtClean="0">
                <a:solidFill>
                  <a:schemeClr val="bg1"/>
                </a:solidFill>
              </a:rPr>
              <a:t>specjalizująca się </a:t>
            </a:r>
            <a:r>
              <a:rPr lang="pl-PL" sz="1300" dirty="0">
                <a:solidFill>
                  <a:schemeClr val="bg1"/>
                </a:solidFill>
              </a:rPr>
              <a:t>w dziedzinie pielęgniarstwa </a:t>
            </a:r>
            <a:r>
              <a:rPr lang="pl-PL" sz="1300" dirty="0" smtClean="0">
                <a:solidFill>
                  <a:schemeClr val="bg1"/>
                </a:solidFill>
              </a:rPr>
              <a:t>ratunkowego, anestezjologii </a:t>
            </a:r>
            <a:r>
              <a:rPr lang="pl-PL" sz="1300" dirty="0">
                <a:solidFill>
                  <a:schemeClr val="bg1"/>
                </a:solidFill>
              </a:rPr>
              <a:t>i intensywnej </a:t>
            </a:r>
            <a:r>
              <a:rPr lang="pl-PL" sz="1300" dirty="0" smtClean="0">
                <a:solidFill>
                  <a:schemeClr val="bg1"/>
                </a:solidFill>
              </a:rPr>
              <a:t>opieki, chirurgii </a:t>
            </a:r>
            <a:r>
              <a:rPr lang="pl-PL" sz="1300" dirty="0">
                <a:solidFill>
                  <a:schemeClr val="bg1"/>
                </a:solidFill>
              </a:rPr>
              <a:t>oraz kardiologii z co najmniej </a:t>
            </a:r>
            <a:r>
              <a:rPr lang="pl-PL" sz="1300" dirty="0" smtClean="0">
                <a:solidFill>
                  <a:schemeClr val="bg1"/>
                </a:solidFill>
              </a:rPr>
              <a:t>3-letnim stażem </a:t>
            </a:r>
            <a:r>
              <a:rPr lang="pl-PL" sz="1300" dirty="0">
                <a:solidFill>
                  <a:schemeClr val="bg1"/>
                </a:solidFill>
              </a:rPr>
              <a:t>pracy w oddziałach tych </a:t>
            </a:r>
            <a:r>
              <a:rPr lang="pl-PL" sz="1300" dirty="0" smtClean="0">
                <a:solidFill>
                  <a:schemeClr val="bg1"/>
                </a:solidFill>
              </a:rPr>
              <a:t>specjalności, oddziałach </a:t>
            </a:r>
            <a:r>
              <a:rPr lang="pl-PL" sz="1300" dirty="0">
                <a:solidFill>
                  <a:schemeClr val="bg1"/>
                </a:solidFill>
              </a:rPr>
              <a:t>pomocy doraźnej, izbach </a:t>
            </a:r>
            <a:r>
              <a:rPr lang="pl-PL" sz="1300" dirty="0" smtClean="0">
                <a:solidFill>
                  <a:schemeClr val="bg1"/>
                </a:solidFill>
              </a:rPr>
              <a:t>przyjęć lub </a:t>
            </a:r>
            <a:r>
              <a:rPr lang="pl-PL" sz="1300" dirty="0">
                <a:solidFill>
                  <a:schemeClr val="bg1"/>
                </a:solidFill>
              </a:rPr>
              <a:t>pogotowiu </a:t>
            </a:r>
            <a:r>
              <a:rPr lang="pl-PL" sz="1300" dirty="0" smtClean="0">
                <a:solidFill>
                  <a:schemeClr val="bg1"/>
                </a:solidFill>
              </a:rPr>
              <a:t>ratunkowym</a:t>
            </a:r>
            <a:r>
              <a:rPr lang="pl-PL" sz="1300" dirty="0">
                <a:solidFill>
                  <a:schemeClr val="bg1"/>
                </a:solidFill>
              </a:rPr>
              <a:t> </a:t>
            </a:r>
            <a:r>
              <a:rPr lang="pl-PL" sz="1300" dirty="0" smtClean="0">
                <a:solidFill>
                  <a:schemeClr val="bg1"/>
                </a:solidFill>
              </a:rPr>
              <a:t>(18 pkt). </a:t>
            </a: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8620" indent="-342900">
              <a:lnSpc>
                <a:spcPct val="170000"/>
              </a:lnSpc>
              <a:buAutoNum type="arabicPeriod"/>
            </a:pPr>
            <a:endParaRPr lang="pl-PL" sz="1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pl-PL" sz="1300" dirty="0" smtClean="0">
                <a:solidFill>
                  <a:schemeClr val="bg1"/>
                </a:solidFill>
              </a:rPr>
              <a:t>Personel: Procentowy </a:t>
            </a:r>
            <a:r>
              <a:rPr lang="pl-PL" sz="1300" dirty="0">
                <a:solidFill>
                  <a:schemeClr val="bg1"/>
                </a:solidFill>
              </a:rPr>
              <a:t>udział zespołów transportu </a:t>
            </a:r>
            <a:r>
              <a:rPr lang="pl-PL" sz="1300" dirty="0" smtClean="0">
                <a:solidFill>
                  <a:schemeClr val="bg1"/>
                </a:solidFill>
              </a:rPr>
              <a:t>medycznego realizujących </a:t>
            </a:r>
            <a:r>
              <a:rPr lang="pl-PL" sz="1300" dirty="0">
                <a:solidFill>
                  <a:schemeClr val="bg1"/>
                </a:solidFill>
              </a:rPr>
              <a:t>świadczenia w </a:t>
            </a:r>
            <a:r>
              <a:rPr lang="pl-PL" sz="1300" dirty="0" smtClean="0">
                <a:solidFill>
                  <a:schemeClr val="bg1"/>
                </a:solidFill>
              </a:rPr>
              <a:t>ramach danego </a:t>
            </a:r>
            <a:r>
              <a:rPr lang="pl-PL" sz="1300" dirty="0">
                <a:solidFill>
                  <a:schemeClr val="bg1"/>
                </a:solidFill>
              </a:rPr>
              <a:t>zakresu świadczeń w </a:t>
            </a:r>
            <a:r>
              <a:rPr lang="pl-PL" sz="1300" dirty="0" smtClean="0">
                <a:solidFill>
                  <a:schemeClr val="bg1"/>
                </a:solidFill>
              </a:rPr>
              <a:t>składzie 3-osobowym</a:t>
            </a:r>
            <a:r>
              <a:rPr lang="pl-PL" sz="1300" dirty="0">
                <a:solidFill>
                  <a:schemeClr val="bg1"/>
                </a:solidFill>
              </a:rPr>
              <a:t>, w tym przez dwie osoby </a:t>
            </a:r>
            <a:r>
              <a:rPr lang="pl-PL" sz="1300" dirty="0" smtClean="0">
                <a:solidFill>
                  <a:schemeClr val="bg1"/>
                </a:solidFill>
              </a:rPr>
              <a:t>uprawnione do </a:t>
            </a:r>
            <a:r>
              <a:rPr lang="pl-PL" sz="1300" dirty="0">
                <a:solidFill>
                  <a:schemeClr val="bg1"/>
                </a:solidFill>
              </a:rPr>
              <a:t>wykonywania medycznych </a:t>
            </a:r>
            <a:r>
              <a:rPr lang="pl-PL" sz="1300" dirty="0" smtClean="0">
                <a:solidFill>
                  <a:schemeClr val="bg1"/>
                </a:solidFill>
              </a:rPr>
              <a:t>czynności ratunkowych </a:t>
            </a:r>
            <a:r>
              <a:rPr lang="pl-PL" sz="1300" dirty="0">
                <a:solidFill>
                  <a:schemeClr val="bg1"/>
                </a:solidFill>
              </a:rPr>
              <a:t>wynosi co najmniej 51</a:t>
            </a:r>
            <a:r>
              <a:rPr lang="pl-PL" sz="1300" dirty="0" smtClean="0">
                <a:solidFill>
                  <a:schemeClr val="bg1"/>
                </a:solidFill>
              </a:rPr>
              <a:t>% (11 pkt.) </a:t>
            </a:r>
          </a:p>
          <a:p>
            <a:pPr>
              <a:lnSpc>
                <a:spcPct val="170000"/>
              </a:lnSpc>
            </a:pPr>
            <a:endParaRPr lang="pl-PL" sz="13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Zewnętrzna ocena jakości: Certyfikat ISO 9001 systemu zarządzania jakością (8 pkt.).</a:t>
            </a:r>
          </a:p>
          <a:p>
            <a:pPr marL="45720" indent="0">
              <a:lnSpc>
                <a:spcPct val="170000"/>
              </a:lnSpc>
              <a:buNone/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8620" indent="-342900">
              <a:lnSpc>
                <a:spcPct val="170000"/>
              </a:lnSpc>
              <a:buAutoNum type="arabicPeriod"/>
            </a:pPr>
            <a:endParaRPr lang="pl-PL" sz="1300" dirty="0" smtClean="0">
              <a:solidFill>
                <a:schemeClr val="bg1"/>
              </a:solidFill>
              <a:cs typeface="Andalus" panose="02020603050405020304" pitchFamily="18" charset="-78"/>
            </a:endParaRPr>
          </a:p>
          <a:p>
            <a:pPr marL="45720" lvl="0" indent="0" algn="ctr">
              <a:lnSpc>
                <a:spcPct val="170000"/>
              </a:lnSpc>
              <a:buClr>
                <a:srgbClr val="FF8600"/>
              </a:buClr>
              <a:buNone/>
            </a:pPr>
            <a:endParaRPr lang="pl-PL" sz="1300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ndalus" panose="02020603050405020304" pitchFamily="18" charset="-78"/>
              </a:rPr>
              <a:t>Rozporządzenie Ministra Zdrowia zmieniające rozporządzenie w sprawie szczegółowych kryteriów wyboru ofert w postępowaniu w sprawie zawarcia umów o udzielanie świadczeń opieki zdrowotnej (Dz.U. z 2019 r. poz. 832)</a:t>
            </a:r>
            <a:endParaRPr lang="pl-PL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dalus" panose="02020603050405020304" pitchFamily="18" charset="-78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476672"/>
            <a:ext cx="8438400" cy="4855858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pl-PL" sz="1500" u="sng" dirty="0">
                <a:solidFill>
                  <a:schemeClr val="bg1"/>
                </a:solidFill>
                <a:cs typeface="Times New Roman" panose="02020603050405020304" pitchFamily="18" charset="0"/>
              </a:rPr>
              <a:t>Kryteria wyboru ofert cd. </a:t>
            </a:r>
            <a:endParaRPr lang="pl-PL" sz="1500" u="sng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900" u="sng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Zewnętrzna </a:t>
            </a:r>
            <a:r>
              <a:rPr lang="pl-PL" sz="1400" b="1" dirty="0">
                <a:solidFill>
                  <a:schemeClr val="bg1"/>
                </a:solidFill>
                <a:cs typeface="Arial" panose="020B0604020202020204" pitchFamily="34" charset="0"/>
              </a:rPr>
              <a:t>ocena jakości: Certyfikat ISO 9001 systemu zarządzania jakością (8 pkt</a:t>
            </a:r>
            <a:r>
              <a:rPr lang="pl-PL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.)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900" b="1" dirty="0"/>
          </a:p>
          <a:p>
            <a:pPr marL="45720" indent="0" algn="just">
              <a:lnSpc>
                <a:spcPct val="150000"/>
              </a:lnSpc>
              <a:buNone/>
            </a:pP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Kryterium posiadania certyfikatu systemu zarządzania, zwanego dalej „certyfikatem”, jest spełnione, jeżeli: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certyfikat ma zastosowanie w przedmiocie postępowania, na który złożono ofertę</a:t>
            </a: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</a:p>
          <a:p>
            <a:pPr marL="457200" lvl="2" indent="0" algn="just">
              <a:lnSpc>
                <a:spcPct val="150000"/>
              </a:lnSpc>
              <a:buNone/>
            </a:pPr>
            <a:r>
              <a:rPr lang="pl-PL" sz="1000" b="1" dirty="0">
                <a:solidFill>
                  <a:srgbClr val="FF0000"/>
                </a:solidFill>
                <a:cs typeface="Arial" panose="020B0604020202020204" pitchFamily="34" charset="0"/>
              </a:rPr>
              <a:t>przedmiot postępowania – świadczenie opieki zdrowotnej lub grupę świadczeń opieki zdrowotnej </a:t>
            </a:r>
            <a:r>
              <a:rPr lang="pl-PL" sz="1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wyodrębnionych w </a:t>
            </a:r>
            <a:r>
              <a:rPr lang="pl-PL" sz="1000" b="1" dirty="0">
                <a:solidFill>
                  <a:srgbClr val="FF0000"/>
                </a:solidFill>
                <a:cs typeface="Arial" panose="020B0604020202020204" pitchFamily="34" charset="0"/>
              </a:rPr>
              <a:t>danym zakresie </a:t>
            </a:r>
            <a:endParaRPr lang="pl-PL" sz="1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lvl="2" indent="0" algn="just">
              <a:lnSpc>
                <a:spcPct val="150000"/>
              </a:lnSpc>
              <a:buNone/>
            </a:pPr>
            <a:r>
              <a:rPr lang="pl-PL" sz="1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lub </a:t>
            </a:r>
            <a:r>
              <a:rPr lang="pl-PL" sz="1000" b="1" dirty="0">
                <a:solidFill>
                  <a:srgbClr val="FF0000"/>
                </a:solidFill>
                <a:cs typeface="Arial" panose="020B0604020202020204" pitchFamily="34" charset="0"/>
              </a:rPr>
              <a:t>rodzaju świadczeń, dla których w umowie o udzielanie świadczeń opieki zdrowotnej określa </a:t>
            </a:r>
            <a:r>
              <a:rPr lang="pl-PL" sz="1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się kwotę </a:t>
            </a:r>
            <a:r>
              <a:rPr lang="pl-PL" sz="1000" b="1" dirty="0">
                <a:solidFill>
                  <a:srgbClr val="FF0000"/>
                </a:solidFill>
                <a:cs typeface="Arial" panose="020B0604020202020204" pitchFamily="34" charset="0"/>
              </a:rPr>
              <a:t>finansowania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certyfikat obejmuje miejsce udzielania świadczeń wskazane w ofercie, a w przypadku dysponenta zespołów ratownictwa medycznego – miejsce stacjonowania zespołów ratownictwa medycznego wskazane w ofercie;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certyfikat jest wydany przez jednostkę certyfikującą systemy zarządzania posiadającą akredytację udzieloną przez Polskie Centrum Akredytacji lub przez jednostkę akredytującą będącą sygnatariuszem porozumienia o wzajemnym uznawaniu ,,EA </a:t>
            </a:r>
            <a:r>
              <a:rPr lang="pl-PL" sz="1300" dirty="0" err="1">
                <a:solidFill>
                  <a:schemeClr val="bg1"/>
                </a:solidFill>
                <a:cs typeface="Arial" panose="020B0604020202020204" pitchFamily="34" charset="0"/>
              </a:rPr>
              <a:t>Multilateral</a:t>
            </a: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 Agreement” i jest opatrzony symbolem akredytacji jednostki akredytującej;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certyfikat jest wydany w zakresie systemów zarządzania: ISO 9001, ISO/IEC 27001, ISO 17025 lub 15189 – zgodnie z ich przyporządkowaniem do </a:t>
            </a: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zakresu </a:t>
            </a: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świadczeń </a:t>
            </a: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wynikającego </a:t>
            </a: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z </a:t>
            </a: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załącznika nr 16 </a:t>
            </a: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do rozporządzenia;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akredytacja, o której mowa w pkt 3, obejmuje certyfikację systemów zarządzania wymienionych w pkt 4 oraz jest wydana w zakresie usług medycznych (branża „Zdrowie i opieka społeczna” zgodnie z kodem 38 EA, w przypadku: </a:t>
            </a:r>
            <a:r>
              <a:rPr lang="pt-BR" sz="1300" dirty="0">
                <a:solidFill>
                  <a:schemeClr val="bg1"/>
                </a:solidFill>
                <a:cs typeface="Arial" panose="020B0604020202020204" pitchFamily="34" charset="0"/>
              </a:rPr>
              <a:t>ISO 9001, ISO 14001, PN-N 18001 lub OHSAS 18001)</a:t>
            </a:r>
            <a:endParaRPr lang="pl-PL" sz="1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" indent="0">
              <a:lnSpc>
                <a:spcPct val="170000"/>
              </a:lnSpc>
              <a:buNone/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88620" indent="-342900">
              <a:lnSpc>
                <a:spcPct val="170000"/>
              </a:lnSpc>
              <a:buAutoNum type="arabicPeriod"/>
            </a:pPr>
            <a:endParaRPr lang="pl-PL" sz="1300" dirty="0" smtClean="0">
              <a:solidFill>
                <a:schemeClr val="bg1"/>
              </a:solidFill>
              <a:cs typeface="Andalus" panose="02020603050405020304" pitchFamily="18" charset="-78"/>
            </a:endParaRPr>
          </a:p>
          <a:p>
            <a:pPr marL="45720" lvl="0" indent="0" algn="ctr">
              <a:lnSpc>
                <a:spcPct val="170000"/>
              </a:lnSpc>
              <a:buClr>
                <a:srgbClr val="FF8600"/>
              </a:buClr>
              <a:buNone/>
            </a:pPr>
            <a:endParaRPr lang="pl-PL" sz="1300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dalus" panose="02020603050405020304" pitchFamily="18" charset="-78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548680"/>
            <a:ext cx="8860894" cy="561820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1400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Kryteria wyboru ofert cd. 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800" u="sng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II</a:t>
            </a: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. Dostępność</a:t>
            </a: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pl-PL" sz="1300" u="sng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Czas dotarcia na miejsce: Mediana czasu dotarcia na miejsce wezwania w przypadku konieczności natychmiastowego udzielania świadczeń nie może być większa niż 20 minut (17 pkt.)</a:t>
            </a:r>
          </a:p>
          <a:p>
            <a:pPr>
              <a:lnSpc>
                <a:spcPct val="150000"/>
              </a:lnSpc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l-PL" sz="12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	definicja – mediana </a:t>
            </a:r>
            <a:r>
              <a:rPr lang="pl-PL" sz="1200" i="1" dirty="0" smtClean="0">
                <a:solidFill>
                  <a:srgbClr val="FF0000"/>
                </a:solidFill>
              </a:rPr>
              <a:t>- </a:t>
            </a:r>
            <a:r>
              <a:rPr lang="pl-PL" sz="1200" i="1" dirty="0">
                <a:solidFill>
                  <a:srgbClr val="FF0000"/>
                </a:solidFill>
              </a:rPr>
              <a:t>to </a:t>
            </a:r>
            <a:r>
              <a:rPr lang="pl-PL" sz="1200" b="1" i="1" dirty="0">
                <a:solidFill>
                  <a:srgbClr val="FF0000"/>
                </a:solidFill>
              </a:rPr>
              <a:t>wartość środkowa</a:t>
            </a:r>
            <a:r>
              <a:rPr lang="pl-PL" sz="1200" i="1" dirty="0">
                <a:solidFill>
                  <a:srgbClr val="FF0000"/>
                </a:solidFill>
              </a:rPr>
              <a:t>. </a:t>
            </a:r>
            <a:r>
              <a:rPr lang="pl-PL" sz="1200" i="1" dirty="0" smtClean="0">
                <a:solidFill>
                  <a:srgbClr val="FF0000"/>
                </a:solidFill>
              </a:rPr>
              <a:t>Jeżeli </a:t>
            </a:r>
            <a:r>
              <a:rPr lang="pl-PL" sz="1200" i="1" dirty="0">
                <a:solidFill>
                  <a:srgbClr val="FF0000"/>
                </a:solidFill>
              </a:rPr>
              <a:t>mamy wyznaczyć medianę jakiegoś zbioru liczb, to musimy </a:t>
            </a:r>
            <a:r>
              <a:rPr lang="pl-PL" sz="1200" i="1" dirty="0" smtClean="0">
                <a:solidFill>
                  <a:srgbClr val="FF0000"/>
                </a:solidFill>
              </a:rPr>
              <a:t>	najpierw </a:t>
            </a:r>
            <a:r>
              <a:rPr lang="pl-PL" sz="1200" i="1" dirty="0">
                <a:solidFill>
                  <a:srgbClr val="FF0000"/>
                </a:solidFill>
              </a:rPr>
              <a:t>wypisać te liczby w kolejności niemalejącej, a następnie wybrać liczbę środkową (w przypadku gdy mamy </a:t>
            </a:r>
            <a:r>
              <a:rPr lang="pl-PL" sz="1200" i="1" dirty="0" smtClean="0">
                <a:solidFill>
                  <a:srgbClr val="FF0000"/>
                </a:solidFill>
              </a:rPr>
              <a:t>	nieparzystą </a:t>
            </a:r>
            <a:r>
              <a:rPr lang="pl-PL" sz="1200" i="1" dirty="0">
                <a:solidFill>
                  <a:srgbClr val="FF0000"/>
                </a:solidFill>
              </a:rPr>
              <a:t>liczbę liczb w zbiorze). Jeżeli mamy parzystą liczbę liczb w zbiorze, to mediana jest równa średniej </a:t>
            </a:r>
            <a:r>
              <a:rPr lang="pl-PL" sz="1200" i="1" dirty="0" smtClean="0">
                <a:solidFill>
                  <a:srgbClr val="FF0000"/>
                </a:solidFill>
              </a:rPr>
              <a:t>	arytmetycznej </a:t>
            </a:r>
            <a:r>
              <a:rPr lang="pl-PL" sz="1200" i="1" dirty="0">
                <a:solidFill>
                  <a:srgbClr val="FF0000"/>
                </a:solidFill>
              </a:rPr>
              <a:t>dwóch środkowych liczb. 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3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III. Ciągłość – nie dotyczy. 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IV. Kompleksowość</a:t>
            </a:r>
            <a:r>
              <a:rPr lang="pl-PL" sz="1300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bg1"/>
                </a:solidFill>
              </a:rPr>
              <a:t>Zapewnienie transportu medycznego: Realizacja </a:t>
            </a:r>
            <a:r>
              <a:rPr lang="pl-PL" sz="1400" dirty="0">
                <a:solidFill>
                  <a:schemeClr val="bg1"/>
                </a:solidFill>
              </a:rPr>
              <a:t>umowy w rodzaju </a:t>
            </a:r>
            <a:r>
              <a:rPr lang="pl-PL" sz="1400" dirty="0" smtClean="0">
                <a:solidFill>
                  <a:schemeClr val="bg1"/>
                </a:solidFill>
              </a:rPr>
              <a:t>ratownictwo medyczne </a:t>
            </a:r>
            <a:r>
              <a:rPr lang="pl-PL" sz="1400" dirty="0">
                <a:solidFill>
                  <a:schemeClr val="bg1"/>
                </a:solidFill>
              </a:rPr>
              <a:t>przez okres </a:t>
            </a:r>
            <a:r>
              <a:rPr lang="pl-PL" sz="1400" dirty="0" smtClean="0">
                <a:solidFill>
                  <a:schemeClr val="bg1"/>
                </a:solidFill>
              </a:rPr>
              <a:t/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co </a:t>
            </a:r>
            <a:r>
              <a:rPr lang="pl-PL" sz="1400" dirty="0">
                <a:solidFill>
                  <a:schemeClr val="bg1"/>
                </a:solidFill>
              </a:rPr>
              <a:t>najmniej 3 lat w </a:t>
            </a:r>
            <a:r>
              <a:rPr lang="pl-PL" sz="1400" dirty="0" smtClean="0">
                <a:solidFill>
                  <a:schemeClr val="bg1"/>
                </a:solidFill>
              </a:rPr>
              <a:t>ciągu ostatnich </a:t>
            </a:r>
            <a:r>
              <a:rPr lang="pl-PL" sz="1400" dirty="0">
                <a:solidFill>
                  <a:schemeClr val="bg1"/>
                </a:solidFill>
              </a:rPr>
              <a:t>5 lat od dnia ogłoszenia </a:t>
            </a:r>
            <a:r>
              <a:rPr lang="pl-PL" sz="1400" dirty="0" smtClean="0">
                <a:solidFill>
                  <a:schemeClr val="bg1"/>
                </a:solidFill>
              </a:rPr>
              <a:t>postępowania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smtClean="0">
                <a:solidFill>
                  <a:schemeClr val="bg1"/>
                </a:solidFill>
              </a:rPr>
              <a:t>(17 pkt.).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" lvl="0" indent="0" algn="ctr">
              <a:lnSpc>
                <a:spcPct val="150000"/>
              </a:lnSpc>
              <a:buClr>
                <a:srgbClr val="FF8600"/>
              </a:buClr>
              <a:buNone/>
            </a:pPr>
            <a:endParaRPr lang="pl-PL" sz="1300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97530" y="332656"/>
            <a:ext cx="818153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dalus" panose="02020603050405020304" pitchFamily="18" charset="-78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2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332656"/>
            <a:ext cx="8469568" cy="58342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1600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Kryteria wyboru ofert cd.</a:t>
            </a:r>
          </a:p>
          <a:p>
            <a:pPr marL="45720" indent="0">
              <a:buNone/>
            </a:pPr>
            <a:endParaRPr lang="pl-PL" sz="1800" u="sng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1800" u="sng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V. Cena – </a:t>
            </a: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Cena obliczona zgodnie ze wzorem określonym w załączniku nr 17 do rozporządzenia - max </a:t>
            </a:r>
            <a:r>
              <a:rPr lang="pl-PL" sz="1300" dirty="0">
                <a:solidFill>
                  <a:schemeClr val="bg1"/>
                </a:solidFill>
                <a:cs typeface="Arial" panose="020B0604020202020204" pitchFamily="34" charset="0"/>
              </a:rPr>
              <a:t>5 pkt. 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3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VI. Inne 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bg1"/>
                </a:solidFill>
              </a:rPr>
              <a:t>Współpraca </a:t>
            </a:r>
            <a:r>
              <a:rPr lang="pl-PL" sz="1400" dirty="0">
                <a:solidFill>
                  <a:schemeClr val="bg1"/>
                </a:solidFill>
              </a:rPr>
              <a:t>z Agencją – </a:t>
            </a:r>
            <a:r>
              <a:rPr lang="pl-PL" sz="1400" dirty="0" smtClean="0">
                <a:solidFill>
                  <a:schemeClr val="bg1"/>
                </a:solidFill>
              </a:rPr>
              <a:t>świadczeniodawca przekazuje </a:t>
            </a:r>
            <a:r>
              <a:rPr lang="pl-PL" sz="1400" dirty="0">
                <a:solidFill>
                  <a:schemeClr val="bg1"/>
                </a:solidFill>
              </a:rPr>
              <a:t>w terminie dane, o których </a:t>
            </a:r>
            <a:r>
              <a:rPr lang="pl-PL" sz="1400" dirty="0" smtClean="0">
                <a:solidFill>
                  <a:schemeClr val="bg1"/>
                </a:solidFill>
              </a:rPr>
              <a:t>mowa w </a:t>
            </a:r>
            <a:r>
              <a:rPr lang="pl-PL" sz="1400" dirty="0">
                <a:solidFill>
                  <a:schemeClr val="bg1"/>
                </a:solidFill>
              </a:rPr>
              <a:t>art. 31lc ust. 2 ustawy o </a:t>
            </a:r>
            <a:r>
              <a:rPr lang="pl-PL" sz="1400" dirty="0" smtClean="0">
                <a:solidFill>
                  <a:schemeClr val="bg1"/>
                </a:solidFill>
              </a:rPr>
              <a:t>świadczeniach, w </a:t>
            </a:r>
            <a:r>
              <a:rPr lang="pl-PL" sz="1400" dirty="0">
                <a:solidFill>
                  <a:schemeClr val="bg1"/>
                </a:solidFill>
              </a:rPr>
              <a:t>zakresie świadczeń objętych </a:t>
            </a:r>
            <a:r>
              <a:rPr lang="pl-PL" sz="1400" dirty="0" smtClean="0">
                <a:solidFill>
                  <a:schemeClr val="bg1"/>
                </a:solidFill>
              </a:rPr>
              <a:t>przedmiotem postępowania </a:t>
            </a:r>
            <a:r>
              <a:rPr lang="pl-PL" sz="1400" dirty="0">
                <a:solidFill>
                  <a:schemeClr val="bg1"/>
                </a:solidFill>
              </a:rPr>
              <a:t>– dotyczy okresu po dniu 22 </a:t>
            </a:r>
            <a:r>
              <a:rPr lang="pl-PL" sz="1400" dirty="0" smtClean="0">
                <a:solidFill>
                  <a:schemeClr val="bg1"/>
                </a:solidFill>
              </a:rPr>
              <a:t>lipca 2017 </a:t>
            </a:r>
            <a:r>
              <a:rPr lang="pl-PL" sz="1400" dirty="0">
                <a:solidFill>
                  <a:schemeClr val="bg1"/>
                </a:solidFill>
              </a:rPr>
              <a:t>r</a:t>
            </a:r>
            <a:r>
              <a:rPr lang="pl-PL" sz="1400" dirty="0" smtClean="0">
                <a:solidFill>
                  <a:schemeClr val="bg1"/>
                </a:solidFill>
              </a:rPr>
              <a:t>. ( 2 pkt.) </a:t>
            </a:r>
          </a:p>
          <a:p>
            <a:pPr>
              <a:lnSpc>
                <a:spcPct val="150000"/>
              </a:lnSpc>
            </a:pPr>
            <a:endParaRPr lang="pl-PL" sz="1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bg1"/>
                </a:solidFill>
              </a:rPr>
              <a:t>Opinia wojewody lub ministra właściwego do spraw zdrowia - Brak </a:t>
            </a:r>
            <a:r>
              <a:rPr lang="pl-PL" sz="1400" dirty="0">
                <a:solidFill>
                  <a:schemeClr val="bg1"/>
                </a:solidFill>
              </a:rPr>
              <a:t>ważnej pozytywnej opinii o </a:t>
            </a:r>
            <a:r>
              <a:rPr lang="pl-PL" sz="1400" dirty="0" smtClean="0">
                <a:solidFill>
                  <a:schemeClr val="bg1"/>
                </a:solidFill>
              </a:rPr>
              <a:t>celowości inwestycji </a:t>
            </a:r>
            <a:r>
              <a:rPr lang="pl-PL" sz="1400" dirty="0">
                <a:solidFill>
                  <a:schemeClr val="bg1"/>
                </a:solidFill>
              </a:rPr>
              <a:t>albo brak ważnej pozytywnej </a:t>
            </a:r>
            <a:r>
              <a:rPr lang="pl-PL" sz="1400" dirty="0" smtClean="0">
                <a:solidFill>
                  <a:schemeClr val="bg1"/>
                </a:solidFill>
              </a:rPr>
              <a:t>opinii w </a:t>
            </a:r>
            <a:r>
              <a:rPr lang="pl-PL" sz="1400" dirty="0">
                <a:solidFill>
                  <a:schemeClr val="bg1"/>
                </a:solidFill>
              </a:rPr>
              <a:t>sprawie protestu – dotyczy </a:t>
            </a:r>
            <a:r>
              <a:rPr lang="pl-PL" sz="1400" dirty="0" smtClean="0">
                <a:solidFill>
                  <a:schemeClr val="bg1"/>
                </a:solidFill>
              </a:rPr>
              <a:t>podmiotu leczniczego</a:t>
            </a:r>
            <a:r>
              <a:rPr lang="pl-PL" sz="1400" dirty="0">
                <a:solidFill>
                  <a:schemeClr val="bg1"/>
                </a:solidFill>
              </a:rPr>
              <a:t>, jednostek lub komórek </a:t>
            </a:r>
            <a:r>
              <a:rPr lang="pl-PL" sz="1400" dirty="0" smtClean="0">
                <a:solidFill>
                  <a:schemeClr val="bg1"/>
                </a:solidFill>
              </a:rPr>
              <a:t>organizacyjnych zakładu </a:t>
            </a:r>
            <a:r>
              <a:rPr lang="pl-PL" sz="1400" dirty="0">
                <a:solidFill>
                  <a:schemeClr val="bg1"/>
                </a:solidFill>
              </a:rPr>
              <a:t>leczniczego podmiotu </a:t>
            </a:r>
            <a:r>
              <a:rPr lang="pl-PL" sz="1400" dirty="0" smtClean="0">
                <a:solidFill>
                  <a:schemeClr val="bg1"/>
                </a:solidFill>
              </a:rPr>
              <a:t>leczniczego utworzonych </a:t>
            </a:r>
            <a:r>
              <a:rPr lang="pl-PL" sz="1400" dirty="0">
                <a:solidFill>
                  <a:schemeClr val="bg1"/>
                </a:solidFill>
              </a:rPr>
              <a:t>po dniu 12 lipca 2018 </a:t>
            </a:r>
            <a:r>
              <a:rPr lang="pl-PL" sz="1400" dirty="0" smtClean="0">
                <a:solidFill>
                  <a:schemeClr val="bg1"/>
                </a:solidFill>
              </a:rPr>
              <a:t>r. lub </a:t>
            </a:r>
            <a:r>
              <a:rPr lang="pl-PL" sz="1400" dirty="0">
                <a:solidFill>
                  <a:schemeClr val="bg1"/>
                </a:solidFill>
              </a:rPr>
              <a:t>innej inwestycji wszczętej po tym </a:t>
            </a:r>
            <a:r>
              <a:rPr lang="pl-PL" sz="1400" dirty="0" smtClean="0">
                <a:solidFill>
                  <a:schemeClr val="bg1"/>
                </a:solidFill>
              </a:rPr>
              <a:t>dniu, przy </a:t>
            </a:r>
            <a:r>
              <a:rPr lang="pl-PL" sz="1400" dirty="0">
                <a:solidFill>
                  <a:schemeClr val="bg1"/>
                </a:solidFill>
              </a:rPr>
              <a:t>pomocy których mają być </a:t>
            </a:r>
            <a:r>
              <a:rPr lang="pl-PL" sz="1400" dirty="0" smtClean="0">
                <a:solidFill>
                  <a:schemeClr val="bg1"/>
                </a:solidFill>
              </a:rPr>
              <a:t>udzielane świadczenia </a:t>
            </a:r>
            <a:r>
              <a:rPr lang="pl-PL" sz="1400" dirty="0">
                <a:solidFill>
                  <a:schemeClr val="bg1"/>
                </a:solidFill>
              </a:rPr>
              <a:t>opieki zdrowotnej objęte </a:t>
            </a:r>
            <a:r>
              <a:rPr lang="pl-PL" sz="1400" dirty="0" smtClean="0">
                <a:solidFill>
                  <a:schemeClr val="bg1"/>
                </a:solidFill>
              </a:rPr>
              <a:t>przedmiotem postępowania (- 8 pkt.)</a:t>
            </a:r>
          </a:p>
          <a:p>
            <a:pPr>
              <a:lnSpc>
                <a:spcPct val="150000"/>
              </a:lnSpc>
            </a:pPr>
            <a:endParaRPr lang="pl-PL" sz="1400" dirty="0">
              <a:solidFill>
                <a:schemeClr val="bg1"/>
              </a:solidFill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endParaRPr lang="pl-PL" sz="1300" dirty="0" smtClean="0">
              <a:solidFill>
                <a:schemeClr val="bg1"/>
              </a:solidFill>
              <a:cs typeface="Andalus" panose="02020603050405020304" pitchFamily="18" charset="-78"/>
            </a:endParaRPr>
          </a:p>
          <a:p>
            <a:pPr marL="45720" lvl="0" indent="0" algn="ctr">
              <a:lnSpc>
                <a:spcPct val="150000"/>
              </a:lnSpc>
              <a:buClr>
                <a:srgbClr val="FF8600"/>
              </a:buClr>
              <a:buNone/>
            </a:pPr>
            <a:endParaRPr lang="pl-PL" sz="1300" dirty="0">
              <a:solidFill>
                <a:schemeClr val="bg1"/>
              </a:solidFill>
              <a:cs typeface="Andalus" panose="02020603050405020304" pitchFamily="18" charset="-78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06888" y="260648"/>
            <a:ext cx="818153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ndalus" panose="02020603050405020304" pitchFamily="18" charset="-78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04248" y="1556792"/>
            <a:ext cx="2016224" cy="3744416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Obszary zabezpieczenia </a:t>
            </a:r>
            <a:b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obszarów działania </a:t>
            </a:r>
            <a:b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zespołów transportu medycznego </a:t>
            </a:r>
            <a:b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148"/>
            <a:ext cx="5404230" cy="685800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851920" y="8367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ZTM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6093296"/>
            <a:ext cx="865707" cy="371888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23528" y="4581128"/>
            <a:ext cx="89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ZTM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39552" y="265443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 ZTM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716016" y="2167624"/>
            <a:ext cx="9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 ZTM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0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1124744"/>
            <a:ext cx="8860894" cy="504214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" lvl="0" indent="0" algn="ctr">
              <a:buClr>
                <a:srgbClr val="FF8600"/>
              </a:buClr>
              <a:buNone/>
            </a:pPr>
            <a:endParaRPr lang="pl-PL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ctr">
              <a:buClr>
                <a:srgbClr val="FF8600"/>
              </a:buClr>
              <a:buNone/>
            </a:pPr>
            <a:endParaRPr lang="pl-PL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lvl="0" indent="0" algn="ctr">
              <a:buClr>
                <a:srgbClr val="FF8600"/>
              </a:buClr>
              <a:buNone/>
            </a:pP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Dziękujemy za uwagę</a:t>
            </a:r>
            <a:endParaRPr lang="pl-PL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lvl="0" indent="0" algn="ctr">
              <a:buClr>
                <a:srgbClr val="FF8600"/>
              </a:buClr>
              <a:buNone/>
            </a:pPr>
            <a:endParaRPr lang="pl-PL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l-P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200" i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03" b="89744" l="250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78" y="3694462"/>
            <a:ext cx="2286000" cy="1857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3481" y="1068486"/>
            <a:ext cx="8944301" cy="4894545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endParaRPr lang="pl-PL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Warunki kwalifikacji do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świadczenia – zespół transportu medycznego</a:t>
            </a:r>
            <a:endParaRPr 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Świadczenie opieki zdrowotnej jest udzielane świadczeniobiorcy w przypadku konieczności </a:t>
            </a:r>
            <a:r>
              <a:rPr lang="pl-PL" sz="1400" u="sng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transportu sanitarnego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między świadczeniodawcami realizującymi świadczenia gwarantowane z zakresu leczenia szpitalnego, w następujących stanach chorobowych: 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niewydolność oddechowa wymagająca sztucznej wentylacji; 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niewydolność układu krążenia; 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3) stany wymagające interwencji chirurgicznej i po zabiegach; 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4) inne (np. drgawki).</a:t>
            </a:r>
          </a:p>
          <a:p>
            <a:pPr marL="45720" indent="0">
              <a:lnSpc>
                <a:spcPct val="160000"/>
              </a:lnSpc>
              <a:buNone/>
            </a:pPr>
            <a:endParaRPr lang="pl-PL" sz="1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ctr">
              <a:lnSpc>
                <a:spcPct val="160000"/>
              </a:lnSpc>
              <a:buClr>
                <a:srgbClr val="FF8600"/>
              </a:buClr>
              <a:buNone/>
            </a:pP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Zakres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świadczenia – zespół transportu medycznego </a:t>
            </a:r>
            <a:endParaRPr 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ctr">
              <a:lnSpc>
                <a:spcPct val="160000"/>
              </a:lnSpc>
              <a:buClr>
                <a:srgbClr val="FF8600"/>
              </a:buClr>
              <a:buNone/>
            </a:pPr>
            <a:endParaRPr lang="pl-PL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Świadczenie obejmuje transport oraz udzielenie świadczeń opieki zdrowotnej przez zespół transportu medycznego </a:t>
            </a:r>
            <a: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pl-PL" sz="1400" u="sng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 </a:t>
            </a:r>
            <a:r>
              <a:rPr lang="pl-PL" sz="1400" u="sng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szczególności </a:t>
            </a: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 przypadku konieczności: 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1) niezwłocznego wykonania zabiegu u innego świadczeniodawcy; </a:t>
            </a:r>
          </a:p>
          <a:p>
            <a:pPr marL="45720" indent="0">
              <a:lnSpc>
                <a:spcPct val="160000"/>
              </a:lnSpc>
              <a:buNone/>
            </a:pPr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zachowania ciągłości leczenia u innego świadczeniodawcy. 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6104" y="358743"/>
            <a:ext cx="8508343" cy="62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15 lutego 2019 r. zmieniające</a:t>
            </a:r>
            <a:r>
              <a:rPr kumimoji="0" lang="pl-PL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rozporządzenie w sprawie świadczeń gwarantowanych z zakresu  leczenia szpitalnego</a:t>
            </a: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6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682" y="332656"/>
            <a:ext cx="8564790" cy="55634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Personel</a:t>
            </a:r>
          </a:p>
          <a:p>
            <a:pPr marL="45720" indent="0" algn="ctr">
              <a:buNone/>
            </a:pPr>
            <a:endParaRPr lang="pl-PL" sz="1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Świadczenie opieki zdrowotnej jest realizowane przez co najmniej </a:t>
            </a:r>
            <a:r>
              <a:rPr lang="pl-PL" sz="13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dwie osoby uprawnione </a:t>
            </a:r>
            <a:r>
              <a:rPr lang="pl-PL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 wykonywania </a:t>
            </a:r>
            <a:r>
              <a:rPr lang="pl-PL" sz="13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medycznych czynności </a:t>
            </a:r>
            <a:r>
              <a:rPr lang="pl-PL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ratunkowych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w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tym</a:t>
            </a:r>
          </a:p>
          <a:p>
            <a:pPr>
              <a:lnSpc>
                <a:spcPct val="150000"/>
              </a:lnSpc>
            </a:pPr>
            <a:r>
              <a:rPr lang="pl-PL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pielęgniarkę </a:t>
            </a:r>
            <a:r>
              <a:rPr lang="pl-PL" sz="13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systemu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w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rozumieniu </a:t>
            </a:r>
            <a:r>
              <a:rPr lang="pl-PL" sz="1300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ustawy z dnia 8 września 2006 r. o Państwowym Ratownictwie Medycznym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(Dz.U. z 2019 r. poz. 993,1590)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(pielęgniarkę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posiadającą tytuł specjalisty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lub specjalizującą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się w dziedzinie pielęgniarstwa ratunkowego,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anestezjologii i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intensywnej opieki, chirurgii, kardiologii, pediatrii, a także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pielęgniarkę posiadającą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ukończony kurs kwalifikacyjny w dziedzinie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pielęgniarstwa ratunkowego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anestezjologii i intensywnej opieki, chirurgii, kardiologii,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pediatrii oraz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posiadającą co najmniej 3-letni staż pracy w oddziałach tych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specjalności, oddziałach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pomocy doraźnej, izbach przyjęć lub pogotowiu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ratunkowym)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lub </a:t>
            </a:r>
          </a:p>
          <a:p>
            <a:pPr>
              <a:lnSpc>
                <a:spcPct val="150000"/>
              </a:lnSpc>
            </a:pPr>
            <a:r>
              <a:rPr lang="pl-PL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ratownika medycznego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l-PL" sz="13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 przypadku, gdy żadna z osób wymienionych w części „Personel” nie ma uprawnień do prowadzenia pojazdów uprzywilejowanych,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świadczeniodawca realizujący świadczenia gwarantowane z zakresu leczenia szpitalnego zapewnia </a:t>
            </a:r>
            <a:r>
              <a:rPr lang="pl-PL" sz="13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dodatkową osobę posiadającą uprawnienia do prowadzenia pojazdów </a:t>
            </a:r>
            <a:r>
              <a:rPr lang="pl-PL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uprzywilejowanych.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-76218" y="6037652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8" y="5973458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5682" y="1254770"/>
            <a:ext cx="8564790" cy="464135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Godziny pracy personelu w ofercie – 100% zabezpieczenia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danym obszarze </a:t>
            </a:r>
          </a:p>
          <a:p>
            <a:pPr marL="45720" indent="0" algn="ctr">
              <a:buNone/>
            </a:pPr>
            <a:endParaRPr lang="pl-PL" sz="1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Świadczeniodawca biorący udział w postępowaniu przedstawia w ofercie wykaz osób wchodzących w skład personelu, które będą osobiście wykonywały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świadczenia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opieki zdrowotnej zabezpieczając 100% czasu pracy zespołów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transportu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medycznego objętych danym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postępowaniem.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3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ctr">
              <a:lnSpc>
                <a:spcPct val="150000"/>
              </a:lnSpc>
              <a:buNone/>
            </a:pP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ilość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zespołów)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 (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osoby uprawnione do wykonywania medycznych czynności ratunkowych) x 168 godzin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wymagany czas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pracy członków zespołów</a:t>
            </a:r>
          </a:p>
          <a:p>
            <a:pPr marL="45720" indent="0" algn="ctr">
              <a:lnSpc>
                <a:spcPct val="150000"/>
              </a:lnSpc>
              <a:buNone/>
            </a:pPr>
            <a:endParaRPr lang="pl-PL" sz="13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ctr">
              <a:lnSpc>
                <a:spcPct val="150000"/>
              </a:lnSpc>
              <a:buNone/>
            </a:pPr>
            <a:r>
              <a:rPr lang="pl-PL" sz="1300" b="1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Liczba osób posiadających </a:t>
            </a:r>
            <a:r>
              <a:rPr lang="pl-PL" sz="1300" b="1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uprawnienia do prowadzenia pojazdów uprzywilejowanych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(ilość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zespołów)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 (1 osoba uprawniona do prowadzenia pojazdów uprzywilejowanych) </a:t>
            </a:r>
            <a:r>
              <a:rPr lang="pl-PL" sz="13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 </a:t>
            </a: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168 godzin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pl-PL" sz="13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pl-PL" sz="13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wymagany czas pracy członków zespołów </a:t>
            </a:r>
            <a:r>
              <a:rPr lang="pl-PL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uprawnionych </a:t>
            </a:r>
            <a:r>
              <a:rPr lang="pl-PL" sz="13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 prowadzenia pojazdów </a:t>
            </a:r>
            <a:r>
              <a:rPr lang="pl-PL" sz="13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uprzywilejowanych</a:t>
            </a:r>
            <a:endParaRPr lang="pl-PL" sz="1300" b="1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-76218" y="6037652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8" y="5973458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Wyposażenie w sprzęt i aparaturę medyczną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1949" y="1412776"/>
            <a:ext cx="7315200" cy="4176464"/>
          </a:xfrm>
        </p:spPr>
        <p:txBody>
          <a:bodyPr>
            <a:normAutofit/>
          </a:bodyPr>
          <a:lstStyle/>
          <a:p>
            <a:pPr marL="45720" indent="0">
              <a:lnSpc>
                <a:spcPct val="160000"/>
              </a:lnSpc>
              <a:buNone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Środek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transportu sanitarnego spełniający cechy techniczne i jakościowe określone 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Polskich Normach przenoszących europejskie normy zharmonizowane, w tym wyposażenie w: </a:t>
            </a:r>
          </a:p>
          <a:p>
            <a:pPr marL="388620" indent="-342900">
              <a:buClrTx/>
              <a:buFont typeface="+mj-lt"/>
              <a:buAutoNum type="arabicParenR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kardiomonitor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odrębny lub w opcji defibrylatora; </a:t>
            </a:r>
          </a:p>
          <a:p>
            <a:pPr marL="388620" indent="-342900">
              <a:buClrTx/>
              <a:buFont typeface="+mj-lt"/>
              <a:buAutoNum type="arabicParenR"/>
            </a:pPr>
            <a:r>
              <a:rPr lang="pl-PL" sz="15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pulsoksymetr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odrębny lub w opcji defibrylatora; </a:t>
            </a:r>
          </a:p>
          <a:p>
            <a:pPr marL="388620" indent="-342900">
              <a:buClrTx/>
              <a:buFont typeface="+mj-lt"/>
              <a:buAutoNum type="arabicParenR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urządzenie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 nieinwazyjnego pomiaru ciśnienia krwi; </a:t>
            </a:r>
          </a:p>
          <a:p>
            <a:pPr marL="388620" indent="-342900">
              <a:buClrTx/>
              <a:buFont typeface="+mj-lt"/>
              <a:buAutoNum type="arabicParenR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urządzenie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 pomiaru temperatury ciała; </a:t>
            </a:r>
          </a:p>
          <a:p>
            <a:pPr marL="388620" indent="-342900">
              <a:buClrTx/>
              <a:buFont typeface="+mj-lt"/>
              <a:buAutoNum type="arabicParenR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defibrylator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 opcją: monitorowania, </a:t>
            </a:r>
            <a:r>
              <a:rPr lang="pl-PL" sz="15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pulsoksymetrii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kardiowersji, stymulacji zewnętrznej;</a:t>
            </a:r>
          </a:p>
          <a:p>
            <a:pPr marL="388620" indent="-342900">
              <a:buClrTx/>
              <a:buFont typeface="+mj-lt"/>
              <a:buAutoNum type="arabicParenR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zestaw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 intubacji i wentylacji (worek </a:t>
            </a:r>
            <a:r>
              <a:rPr lang="pl-PL" sz="1500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samorozprężalny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); </a:t>
            </a:r>
          </a:p>
          <a:p>
            <a:pPr marL="388620" indent="-342900">
              <a:buClrTx/>
              <a:buFont typeface="+mj-lt"/>
              <a:buAutoNum type="arabicParenR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pompę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infuzyjną; </a:t>
            </a:r>
          </a:p>
          <a:p>
            <a:pPr marL="388620" indent="-342900">
              <a:buClrTx/>
              <a:buFont typeface="+mj-lt"/>
              <a:buAutoNum type="arabicParenR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respirator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transportowy; </a:t>
            </a:r>
          </a:p>
          <a:p>
            <a:pPr marL="388620" indent="-342900">
              <a:buClrTx/>
              <a:buFont typeface="+mj-lt"/>
              <a:buAutoNum type="arabicParenR"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ssak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przenośny.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6048149"/>
            <a:ext cx="9144000" cy="6644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149" y="6016809"/>
            <a:ext cx="877900" cy="9022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317" y="5945826"/>
            <a:ext cx="1036410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548680"/>
            <a:ext cx="8438400" cy="561820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Organizacja udzielania świadczeń</a:t>
            </a:r>
          </a:p>
          <a:p>
            <a:pPr marL="45720" indent="0" algn="ctr">
              <a:buNone/>
            </a:pPr>
            <a:endParaRPr lang="pl-PL" dirty="0" smtClean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" indent="0" algn="ctr">
              <a:buNone/>
            </a:pPr>
            <a:endParaRPr lang="pl-PL" sz="9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" indent="0" algn="ctr">
              <a:buNone/>
            </a:pPr>
            <a:endParaRPr lang="pl-PL" sz="9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bg1"/>
                </a:solidFill>
                <a:cs typeface="Arial" panose="020B0604020202020204" pitchFamily="34" charset="0"/>
              </a:rPr>
              <a:t>W przypadkach uzasadnionych medycznie dostęp do opieki lekarskiej odpowiedniej do stanu zdrowia pacjenta zapewnia świadczeniodawca realizujący świadczenia gwarantowane z zakresu </a:t>
            </a:r>
            <a:r>
              <a:rPr lang="pl-PL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leczenia </a:t>
            </a:r>
            <a:r>
              <a:rPr lang="pl-PL" sz="1600" b="1" dirty="0">
                <a:solidFill>
                  <a:schemeClr val="bg1"/>
                </a:solidFill>
                <a:cs typeface="Arial" panose="020B0604020202020204" pitchFamily="34" charset="0"/>
              </a:rPr>
              <a:t>szpitalnego zlecający świadczenie</a:t>
            </a:r>
            <a:r>
              <a:rPr lang="pl-PL" sz="16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pl-PL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Lekarz może zastąpić pielęgniarkę systemu lub ratownika medycznego w realizacji świadczenia lub </a:t>
            </a:r>
            <a:r>
              <a:rPr lang="pl-PL" sz="1600" dirty="0">
                <a:solidFill>
                  <a:schemeClr val="bg1"/>
                </a:solidFill>
                <a:cs typeface="Arial" panose="020B0604020202020204" pitchFamily="34" charset="0"/>
              </a:rPr>
              <a:t>być trzecią osobą realizującą świadczenie. </a:t>
            </a:r>
            <a:endParaRPr lang="pl-PL" sz="1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endParaRPr lang="pl-PL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chemeClr val="bg1"/>
                </a:solidFill>
                <a:cs typeface="Arial" panose="020B0604020202020204" pitchFamily="34" charset="0"/>
              </a:rPr>
              <a:t>W przypadkach uzasadnionych medycznie dodatkowe wyposażenie wymagane podczas transportu sanitarnego zapewnia świadczeniodawca realizujący świadczenia gwarantowane z zakresu leczenia szpitalnego zlecający świadczenie. </a:t>
            </a:r>
            <a:endParaRPr lang="pl-PL" sz="16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888" y="548680"/>
            <a:ext cx="8860894" cy="561820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pl-PL" dirty="0" smtClean="0">
              <a:solidFill>
                <a:srgbClr val="00B0F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" indent="0" algn="ctr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Organizacja udzielania świadczeń cd. </a:t>
            </a:r>
            <a:endParaRPr lang="pl-PL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przypadku,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gdy żadna z osób wymienionych w części „Personel” nie ma uprawnień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prowadzenia pojazdów uprzywilejowanych, świadczeniodawca realizujący świadczenia gwarantowane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zakresu leczenia szpitalnego zapewnia dodatkową osobę posiadającą uprawnienia do prowadzenia pojazdów uprzywilejowanych.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Świadczeniodawca 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realizujący świadczenia gwarantowane z zakresu leczenia szpitalnego zapewnia łączność umożliwiającą przyjmowanie informacji o zleceniach wyjazdu oraz kontakt z zespołem transportu 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medycznego.</a:t>
            </a:r>
            <a:r>
              <a:rPr lang="pl-PL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15688" y="26064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1600" i="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pl-PL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9331" y="1392678"/>
            <a:ext cx="8229600" cy="4631021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 zabezpieczenia transportu sanitarnego przez szpitale nie ulega zmianie </a:t>
            </a:r>
          </a:p>
          <a:p>
            <a:pPr marL="45720" indent="0" algn="ctr">
              <a:buNone/>
            </a:pPr>
            <a:endParaRPr lang="pl-PL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rozporządzeniem w sprawie świadczeń gwarantowanych z zakresu leczenia szpitalnego,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wiadczeniodawca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udzielający świadczeń gwarantowanych, 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trybie hospitalizacji i hospitalizacji planowej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 wyłączeniem świadczeń realizowanych w szpitalnym oddziale ratunkowym, izbie przyjęć, wyjazdowym zespole sanitarnym typu „N” oraz zespole transportu medycznego, powinien 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m.in.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zapewniać co najmniej dostęp do środka transportu sanitarnego, z uwzględnieniem wskazań medycznych i ciągłości postępowania oraz w przypadkach uzasadnionych medycznie dostęp 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opieki lekarskiej porównywalnej z udzielaną przez specjalistyczny zespół ratownictwa 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medycznego.</a:t>
            </a:r>
          </a:p>
          <a:p>
            <a:pPr marL="45720" indent="0">
              <a:lnSpc>
                <a:spcPct val="150000"/>
              </a:lnSpc>
              <a:buNone/>
            </a:pPr>
            <a:endParaRPr lang="pl-PL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Świadczeniodawca udzielający świadczeń gwarantowanych, </a:t>
            </a:r>
            <a:r>
              <a:rPr lang="pl-PL" sz="15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trybie leczenia jednego dnia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powinien,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przypadkach uzasadnionych medycznie, zapewniać dostęp do świadczeń zespołu transportu medycznego.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404664"/>
            <a:ext cx="7499176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</a:t>
            </a:r>
            <a:r>
              <a:rPr lang="pl-P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listopada 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r.             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sprawie świadczeń gwarantowanych z zakresu leczenia szpitalnego ze zm. 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0" y="6166886"/>
            <a:ext cx="9144000" cy="557050"/>
            <a:chOff x="0" y="6105131"/>
            <a:chExt cx="9144000" cy="557050"/>
          </a:xfrm>
        </p:grpSpPr>
        <p:sp>
          <p:nvSpPr>
            <p:cNvPr id="6" name="Prostokąt 5"/>
            <p:cNvSpPr/>
            <p:nvPr/>
          </p:nvSpPr>
          <p:spPr>
            <a:xfrm>
              <a:off x="0" y="6192889"/>
              <a:ext cx="9144000" cy="38153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3" descr="C:\Users\damian.zajac\Desktop\nfz pn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81" y="6105131"/>
              <a:ext cx="1440160" cy="557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9" l="0" r="977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7454"/>
            <a:ext cx="854319" cy="873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87" y="5983886"/>
            <a:ext cx="881695" cy="9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ywa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2039</TotalTime>
  <Words>1872</Words>
  <Application>Microsoft Office PowerPoint</Application>
  <PresentationFormat>Pokaz na ekranie (4:3)</PresentationFormat>
  <Paragraphs>215</Paragraphs>
  <Slides>26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Andalus</vt:lpstr>
      <vt:lpstr>Arial</vt:lpstr>
      <vt:lpstr>Calibri</vt:lpstr>
      <vt:lpstr>Times New Roman</vt:lpstr>
      <vt:lpstr>Wingdings</vt:lpstr>
      <vt:lpstr>Perspektywa</vt:lpstr>
      <vt:lpstr>Zespół transportu medycznego  </vt:lpstr>
      <vt:lpstr>Prezentacja programu PowerPoint</vt:lpstr>
      <vt:lpstr>Prezentacja programu PowerPoint</vt:lpstr>
      <vt:lpstr>Prezentacja programu PowerPoint</vt:lpstr>
      <vt:lpstr>Prezentacja programu PowerPoint</vt:lpstr>
      <vt:lpstr>Wyposażenie w sprzęt i aparaturę medyczną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Obszary zabezpieczenia   5 obszarów działania    21 zespołów transportu medycznego  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Omówienie wstępnych założeń organizacyjnych i merytorycznych niezbędnych do zawierania i realizacji umów o udzielanie świadczeń</dc:title>
  <dc:creator>Kiełek Małgorzata</dc:creator>
  <cp:lastModifiedBy>Wójtowicz Agnieszka</cp:lastModifiedBy>
  <cp:revision>219</cp:revision>
  <cp:lastPrinted>2019-04-05T13:19:36Z</cp:lastPrinted>
  <dcterms:created xsi:type="dcterms:W3CDTF">2019-04-02T13:04:37Z</dcterms:created>
  <dcterms:modified xsi:type="dcterms:W3CDTF">2019-12-20T14:11:16Z</dcterms:modified>
</cp:coreProperties>
</file>